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E5E4E58-D1D6-4AE8-AC88-5955EE4A140F}">
  <a:tblStyle styleId="{4E5E4E58-D1D6-4AE8-AC88-5955EE4A14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26170e155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26170e155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4d3698d5f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4d3698d5f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26170e15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26170e15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6170e155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6170e155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6170e155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6170e155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26170e155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26170e155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6170e155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6170e155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6170e155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6170e155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26170e155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26170e155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4052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 Francisco </a:t>
            </a:r>
            <a:r>
              <a:rPr lang="en"/>
              <a:t>1990’s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Housing Price Prediction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-1794075" y="32997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Anthony Medina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9249" y="2669700"/>
            <a:ext cx="2055734" cy="205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questions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152475"/>
            <a:ext cx="8520600" cy="17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How does the scaled model compare to the actual values of today’s housing in San Francisco?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What other models would we have used for to predict a price?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Would there be a significant difference if we dealt with missing values differently?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113" y="2853700"/>
            <a:ext cx="2581766" cy="193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2241850" y="3941650"/>
            <a:ext cx="4472700" cy="10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project explores the 1990 census data to see what type of housing a family could afford.</a:t>
            </a:r>
            <a:endParaRPr/>
          </a:p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836650" y="373700"/>
            <a:ext cx="72831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much does it cost to live in San Francisco?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1225" y="1148900"/>
            <a:ext cx="4712861" cy="2650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much will it cost to live in these places?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0921" y="1182971"/>
            <a:ext cx="4662149" cy="33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6205475" y="685825"/>
            <a:ext cx="262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do we find?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Missing Values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Skewed Distributions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Outliers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Correlations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262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we dig through the data…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562088" cy="395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155100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about missing data?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6570425" y="2776050"/>
            <a:ext cx="146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00">
                <a:solidFill>
                  <a:srgbClr val="FF0000"/>
                </a:solidFill>
              </a:rPr>
              <a:t>Median</a:t>
            </a:r>
            <a:endParaRPr b="1" sz="2200">
              <a:solidFill>
                <a:srgbClr val="FF0000"/>
              </a:solidFill>
            </a:endParaRPr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5105825" y="727800"/>
            <a:ext cx="146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00">
                <a:solidFill>
                  <a:srgbClr val="00FF00"/>
                </a:solidFill>
              </a:rPr>
              <a:t>Remove</a:t>
            </a:r>
            <a:endParaRPr b="1" sz="2200">
              <a:solidFill>
                <a:srgbClr val="00FF00"/>
              </a:solidFill>
            </a:endParaRPr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87500" y="867300"/>
            <a:ext cx="106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00">
                <a:solidFill>
                  <a:srgbClr val="FF0000"/>
                </a:solidFill>
              </a:rPr>
              <a:t>Mean</a:t>
            </a:r>
            <a:endParaRPr b="1" sz="2200">
              <a:solidFill>
                <a:srgbClr val="FF0000"/>
              </a:solidFill>
            </a:endParaRPr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1787275" y="4225850"/>
            <a:ext cx="9747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00">
                <a:solidFill>
                  <a:srgbClr val="FF0000"/>
                </a:solidFill>
              </a:rPr>
              <a:t>Zero</a:t>
            </a:r>
            <a:endParaRPr b="1" sz="2200">
              <a:solidFill>
                <a:srgbClr val="FF0000"/>
              </a:solidFill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9850" y="1300502"/>
            <a:ext cx="4000575" cy="3590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253850" y="254550"/>
            <a:ext cx="5351700" cy="16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Pre-Processing Data Steps</a:t>
            </a:r>
            <a:endParaRPr sz="3900"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100" y="905525"/>
            <a:ext cx="2420050" cy="242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3850" y="2694125"/>
            <a:ext cx="5509325" cy="202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Metrics</a:t>
            </a:r>
            <a:endParaRPr/>
          </a:p>
        </p:txBody>
      </p:sp>
      <p:graphicFrame>
        <p:nvGraphicFramePr>
          <p:cNvPr id="100" name="Google Shape;100;p19"/>
          <p:cNvGraphicFramePr/>
          <p:nvPr/>
        </p:nvGraphicFramePr>
        <p:xfrm>
          <a:off x="3117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{4E5E4E58-D1D6-4AE8-AC88-5955EE4A140F}</a:tableStyleId>
              </a:tblPr>
              <a:tblGrid>
                <a:gridCol w="2149850"/>
                <a:gridCol w="1790050"/>
                <a:gridCol w="1969950"/>
                <a:gridCol w="19699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R-Squared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MSE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FF"/>
                          </a:solidFill>
                        </a:rPr>
                        <a:t>RMSE</a:t>
                      </a:r>
                      <a:endParaRPr>
                        <a:solidFill>
                          <a:srgbClr val="FF00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Linear Regression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0.635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490786835.53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FF"/>
                          </a:solidFill>
                        </a:rPr>
                        <a:t>70056.18</a:t>
                      </a:r>
                      <a:endParaRPr>
                        <a:solidFill>
                          <a:srgbClr val="FF00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0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Polynomial Regression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-1.617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2.17e+30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FF"/>
                          </a:solidFill>
                        </a:rPr>
                        <a:t>1474906910786894.8</a:t>
                      </a:r>
                      <a:endParaRPr>
                        <a:solidFill>
                          <a:srgbClr val="FF00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Ridge Regression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0.634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4912746344.80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FF"/>
                          </a:solidFill>
                        </a:rPr>
                        <a:t>70090.99</a:t>
                      </a:r>
                      <a:endParaRPr>
                        <a:solidFill>
                          <a:srgbClr val="FF00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Lasso Regression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0.635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4907950136.07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FF"/>
                          </a:solidFill>
                        </a:rPr>
                        <a:t>70056.76</a:t>
                      </a:r>
                      <a:endParaRPr>
                        <a:solidFill>
                          <a:srgbClr val="FF00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Choice: Linear Regression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63075"/>
            <a:ext cx="414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Tied for best R-Squared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Almost the best MSE (But really close to tied for best)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Almost the Best RMSE </a:t>
            </a:r>
            <a:r>
              <a:rPr lang="en"/>
              <a:t>(But really close to tied for best)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Easily the least complicated of the models.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3800" y="1170125"/>
            <a:ext cx="4377800" cy="328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85950" y="1391775"/>
            <a:ext cx="3422700" cy="3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Predicted 1990’s Prices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Inland: $417,603.01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Island: $426,431.03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Near Bay: $385,457.96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Near Ocean:  $326,171.32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Ocean Front: $257,276.63</a:t>
            </a:r>
            <a:endParaRPr sz="2000"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5427300" y="1391775"/>
            <a:ext cx="3422700" cy="3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Adjusted 2023 Prices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Inland: $967,883.48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Island: $989,773.50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Near Bay: $894,672.40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Near Ocean:  $757,064.35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Ocean Front: $597,157.40</a:t>
            </a:r>
            <a:endParaRPr sz="2000"/>
          </a:p>
        </p:txBody>
      </p:sp>
      <p:sp>
        <p:nvSpPr>
          <p:cNvPr id="114" name="Google Shape;114;p21"/>
          <p:cNvSpPr txBox="1"/>
          <p:nvPr/>
        </p:nvSpPr>
        <p:spPr>
          <a:xfrm>
            <a:off x="717000" y="246425"/>
            <a:ext cx="771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What did the model have to say?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